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2" r:id="rId3"/>
    <p:sldId id="262" r:id="rId4"/>
    <p:sldId id="268" r:id="rId5"/>
    <p:sldId id="267" r:id="rId6"/>
    <p:sldId id="264" r:id="rId7"/>
    <p:sldId id="269" r:id="rId8"/>
    <p:sldId id="263" r:id="rId9"/>
    <p:sldId id="277" r:id="rId10"/>
    <p:sldId id="261" r:id="rId11"/>
    <p:sldId id="273" r:id="rId12"/>
    <p:sldId id="271" r:id="rId13"/>
    <p:sldId id="274" r:id="rId14"/>
    <p:sldId id="270" r:id="rId15"/>
    <p:sldId id="258" r:id="rId16"/>
    <p:sldId id="259" r:id="rId17"/>
    <p:sldId id="260" r:id="rId18"/>
    <p:sldId id="276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105" d="100"/>
          <a:sy n="10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C131C-1C57-42D3-9647-52920920D03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989E3-6C16-45CB-AAF4-0715E3A5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8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989E3-6C16-45CB-AAF4-0715E3A5A6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3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989E3-6C16-45CB-AAF4-0715E3A5A6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50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989E3-6C16-45CB-AAF4-0715E3A5A6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38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989E3-6C16-45CB-AAF4-0715E3A5A6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7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989E3-6C16-45CB-AAF4-0715E3A5A6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12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Move this up?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989E3-6C16-45CB-AAF4-0715E3A5A6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0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ED7695-3965-447F-83B6-4C8D706CB4F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4A1367-E828-490B-9F51-67BD346222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a_99v00bD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9DFcc1wEHI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cc.pearson.com/tutorial" TargetMode="External"/><Relationship Id="rId2" Type="http://schemas.openxmlformats.org/officeDocument/2006/relationships/hyperlink" Target="https://trng.pearsonaccessnext.com/customer/index.ac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2016 PARCC </a:t>
            </a:r>
            <a:br>
              <a:rPr lang="en-US" dirty="0" smtClean="0"/>
            </a:br>
            <a:r>
              <a:rPr lang="en-US" dirty="0" smtClean="0"/>
              <a:t>Test Administrator </a:t>
            </a:r>
            <a:br>
              <a:rPr lang="en-US" dirty="0" smtClean="0"/>
            </a:br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40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 fontScale="92500"/>
          </a:bodyPr>
          <a:lstStyle/>
          <a:p>
            <a:pPr marL="457200" indent="-457200"/>
            <a:r>
              <a:rPr lang="en-US" sz="2800" dirty="0" smtClean="0"/>
              <a:t>Please be sure that the testing room is prepared- no instructional displays that could assist during test</a:t>
            </a:r>
          </a:p>
          <a:p>
            <a:pPr marL="457200" indent="-457200"/>
            <a:r>
              <a:rPr lang="en-US" sz="2800" dirty="0" smtClean="0"/>
              <a:t>Familiarize yourself with the TAM and procedures</a:t>
            </a:r>
          </a:p>
          <a:p>
            <a:pPr marL="457200" indent="-457200"/>
            <a:r>
              <a:rPr lang="en-US" sz="2800" dirty="0" smtClean="0"/>
              <a:t>Hang the Do Not Disturb sign that will be included in your folder on the day of </a:t>
            </a:r>
            <a:r>
              <a:rPr lang="en-US" sz="2800" dirty="0" smtClean="0"/>
              <a:t>testing</a:t>
            </a:r>
          </a:p>
          <a:p>
            <a:pPr marL="457200" indent="-457200"/>
            <a:r>
              <a:rPr lang="en-US" sz="2800" dirty="0" smtClean="0"/>
              <a:t>Read and sign Security Agreement</a:t>
            </a:r>
          </a:p>
          <a:p>
            <a:pPr marL="457200" indent="-457200"/>
            <a:r>
              <a:rPr lang="en-US" sz="2800" dirty="0" smtClean="0"/>
              <a:t>Prepare a space to write the timing box on the board or other visible place (p 12)</a:t>
            </a:r>
            <a:endParaRPr lang="en-US" sz="2800" dirty="0" smtClean="0"/>
          </a:p>
          <a:p>
            <a:pPr marL="457200" indent="-45720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Testing p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17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Desks in rows prior to testing</a:t>
            </a:r>
          </a:p>
          <a:p>
            <a:r>
              <a:rPr lang="en-US" dirty="0" smtClean="0"/>
              <a:t>Discourage cheating by circulating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Desks p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43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 yourself into Pearson Access Next and select your </a:t>
            </a:r>
            <a:r>
              <a:rPr lang="en-US" dirty="0" smtClean="0"/>
              <a:t>session </a:t>
            </a:r>
            <a:endParaRPr lang="en-US" dirty="0" smtClean="0"/>
          </a:p>
          <a:p>
            <a:r>
              <a:rPr lang="en-US" dirty="0" smtClean="0"/>
              <a:t>Click start then unlock the session (we’ll learn this)</a:t>
            </a:r>
            <a:endParaRPr lang="en-US" dirty="0"/>
          </a:p>
          <a:p>
            <a:r>
              <a:rPr lang="en-US" dirty="0" smtClean="0"/>
              <a:t>Distribute materials and </a:t>
            </a:r>
            <a:r>
              <a:rPr lang="en-US" u="sng" dirty="0" smtClean="0"/>
              <a:t>follow the script</a:t>
            </a:r>
            <a:endParaRPr lang="en-US" u="sng" dirty="0" smtClean="0"/>
          </a:p>
          <a:p>
            <a:r>
              <a:rPr lang="en-US" dirty="0" smtClean="0"/>
              <a:t>Keep time</a:t>
            </a:r>
          </a:p>
          <a:p>
            <a:r>
              <a:rPr lang="en-US" dirty="0" smtClean="0"/>
              <a:t>Monitor test security</a:t>
            </a:r>
          </a:p>
          <a:p>
            <a:r>
              <a:rPr lang="en-US" dirty="0" smtClean="0"/>
              <a:t>Lock the session by sliding the circle from unlock to lock when all students are finished</a:t>
            </a:r>
          </a:p>
          <a:p>
            <a:r>
              <a:rPr lang="en-US" dirty="0" smtClean="0"/>
              <a:t>Collect materials for return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Testing p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93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general directions (p 18)</a:t>
            </a:r>
          </a:p>
          <a:p>
            <a:r>
              <a:rPr lang="en-US" dirty="0" smtClean="0"/>
              <a:t>Call office is a student needs to be dismissed from the testing room (p 19)</a:t>
            </a:r>
          </a:p>
          <a:p>
            <a:r>
              <a:rPr lang="en-US" dirty="0" smtClean="0"/>
              <a:t>Breaks (p 20)</a:t>
            </a:r>
          </a:p>
          <a:p>
            <a:endParaRPr lang="en-US" dirty="0"/>
          </a:p>
          <a:p>
            <a:r>
              <a:rPr lang="en-US" dirty="0" smtClean="0"/>
              <a:t>Students log out, TA locks test, and materials are returned – follow script</a:t>
            </a:r>
          </a:p>
          <a:p>
            <a:r>
              <a:rPr lang="en-US" dirty="0" smtClean="0"/>
              <a:t>Call office, we’ll come to you to collect materials</a:t>
            </a:r>
          </a:p>
          <a:p>
            <a:r>
              <a:rPr lang="en-US" dirty="0"/>
              <a:t>Scratch paper with no writing may be reused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Clarifying, Misconduct, and Breaks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11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First Video (begins on p 13 of TAM)</a:t>
            </a:r>
          </a:p>
          <a:p>
            <a:pPr lvl="1"/>
            <a:r>
              <a:rPr lang="en-US" dirty="0" smtClean="0">
                <a:hlinkClick r:id="rId3"/>
              </a:rPr>
              <a:t>https://www.youtube.com/watch?v=na_99v00bDs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Second Video:</a:t>
            </a:r>
          </a:p>
          <a:p>
            <a:pPr lvl="2"/>
            <a:r>
              <a:rPr lang="en-US" dirty="0">
                <a:hlinkClick r:id="rId4"/>
              </a:rPr>
              <a:t>https://www.youtube.com/watch?v=eR1vkkWd2x8</a:t>
            </a:r>
          </a:p>
          <a:p>
            <a:pPr marL="630936" lvl="2" indent="0">
              <a:buNone/>
            </a:pPr>
            <a:endParaRPr lang="en-US" dirty="0" smtClean="0"/>
          </a:p>
          <a:p>
            <a:r>
              <a:rPr lang="en-US" dirty="0" smtClean="0"/>
              <a:t>Third Video:</a:t>
            </a:r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://www.youtube.com/watch?v=u9DFcc1wEHI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Video for Test Administrators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4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out the student testing tickets</a:t>
            </a:r>
          </a:p>
          <a:p>
            <a:r>
              <a:rPr lang="en-US" dirty="0" smtClean="0"/>
              <a:t>Log on to </a:t>
            </a:r>
            <a:r>
              <a:rPr lang="en-US" dirty="0" smtClean="0"/>
              <a:t>nj.pearsonaccessnext.com on your computer</a:t>
            </a:r>
            <a:endParaRPr lang="en-US" dirty="0" smtClean="0"/>
          </a:p>
          <a:p>
            <a:r>
              <a:rPr lang="en-US" dirty="0" smtClean="0"/>
              <a:t>Check in the upper right corner of the screen that you are 2016 Spring PARCC</a:t>
            </a:r>
          </a:p>
          <a:p>
            <a:r>
              <a:rPr lang="en-US" dirty="0" smtClean="0"/>
              <a:t>Click Testing -&gt; Students In Sessions</a:t>
            </a:r>
          </a:p>
          <a:p>
            <a:r>
              <a:rPr lang="en-US" dirty="0" smtClean="0"/>
              <a:t>Type in your session in “Session List” (see student testing ticket for exact session name)</a:t>
            </a:r>
          </a:p>
          <a:p>
            <a:r>
              <a:rPr lang="en-US" dirty="0" smtClean="0"/>
              <a:t>Your session will appear- click it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of Testing: Tech Steps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3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/>
              <a:t>Click the green start </a:t>
            </a:r>
            <a:r>
              <a:rPr lang="en-US" dirty="0" smtClean="0"/>
              <a:t>button and unlock the correct section (slide button over to unlock)</a:t>
            </a:r>
            <a:endParaRPr lang="en-US" dirty="0"/>
          </a:p>
          <a:p>
            <a:r>
              <a:rPr lang="en-US" dirty="0" smtClean="0"/>
              <a:t>Follow script: </a:t>
            </a:r>
          </a:p>
          <a:p>
            <a:pPr lvl="1"/>
            <a:r>
              <a:rPr lang="en-US" dirty="0" smtClean="0"/>
              <a:t>Hand out your students’ testing tickets</a:t>
            </a:r>
          </a:p>
          <a:p>
            <a:pPr lvl="1"/>
            <a:r>
              <a:rPr lang="en-US" dirty="0" smtClean="0"/>
              <a:t>Have students test audio then login</a:t>
            </a:r>
          </a:p>
          <a:p>
            <a:r>
              <a:rPr lang="en-US" dirty="0" smtClean="0"/>
              <a:t>Lock the test for any absent student by clicking the down arrow in the box that corresponds with their name</a:t>
            </a:r>
          </a:p>
          <a:p>
            <a:r>
              <a:rPr lang="en-US" dirty="0" smtClean="0"/>
              <a:t>Students may read recreational book when finished testing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of Testing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8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an interruption with testing (computer issue, student uses bathroom), student test will need to be resumed:</a:t>
            </a:r>
          </a:p>
          <a:p>
            <a:pPr lvl="1"/>
            <a:r>
              <a:rPr lang="en-US" dirty="0" smtClean="0"/>
              <a:t>On teacher computer, scroll down to student’s name</a:t>
            </a:r>
          </a:p>
          <a:p>
            <a:pPr lvl="1"/>
            <a:r>
              <a:rPr lang="en-US" dirty="0" smtClean="0"/>
              <a:t>Student will show a red exited box</a:t>
            </a:r>
          </a:p>
          <a:p>
            <a:pPr lvl="1"/>
            <a:r>
              <a:rPr lang="en-US" dirty="0" smtClean="0"/>
              <a:t>Click the down arrow on this red box which will give options- click resume (or resume upload)</a:t>
            </a:r>
          </a:p>
          <a:p>
            <a:pPr lvl="1"/>
            <a:r>
              <a:rPr lang="en-US" dirty="0" smtClean="0"/>
              <a:t>Student should then log back in and resume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student exits test: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26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on p 22 of TAM</a:t>
            </a:r>
          </a:p>
          <a:p>
            <a:r>
              <a:rPr lang="en-US" dirty="0" smtClean="0"/>
              <a:t>Check for your grade level</a:t>
            </a:r>
          </a:p>
          <a:p>
            <a:r>
              <a:rPr lang="en-US" dirty="0" smtClean="0"/>
              <a:t>Highlight and flag as you need but stick to the script!</a:t>
            </a:r>
          </a:p>
          <a:p>
            <a:pPr lvl="1"/>
            <a:r>
              <a:rPr lang="en-US" dirty="0" smtClean="0"/>
              <a:t>We will follow Option C- books are allowable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Script- Let’s Flip Through!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68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what students will see </a:t>
            </a:r>
            <a:r>
              <a:rPr lang="en-US" smtClean="0"/>
              <a:t>on Chromebook</a:t>
            </a:r>
          </a:p>
          <a:p>
            <a:pPr marL="109728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trng.pearsonaccessnext.com/customer/index.action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Resources will be available for you to review and tutorials are available on </a:t>
            </a:r>
            <a:r>
              <a:rPr lang="en-US" dirty="0" smtClean="0">
                <a:hlinkClick r:id="rId3"/>
              </a:rPr>
              <a:t>www.parcc.pearson.com/tutorial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Chromebooks </a:t>
            </a:r>
            <a:r>
              <a:rPr lang="en-US" dirty="0" err="1" smtClean="0"/>
              <a:t>andTraining</a:t>
            </a:r>
            <a:r>
              <a:rPr lang="en-US" dirty="0" smtClean="0"/>
              <a:t> Site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7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Familiarize test administrators with their TAM</a:t>
            </a:r>
          </a:p>
          <a:p>
            <a:r>
              <a:rPr lang="en-US" dirty="0" smtClean="0"/>
              <a:t>Familiarize test administrators with Pearson Access Next</a:t>
            </a:r>
          </a:p>
          <a:p>
            <a:r>
              <a:rPr lang="en-US" dirty="0" smtClean="0"/>
              <a:t>Teachers read and sign Security Agreement</a:t>
            </a:r>
          </a:p>
          <a:p>
            <a:pPr lvl="1"/>
            <a:r>
              <a:rPr lang="en-US" dirty="0" smtClean="0"/>
              <a:t>Your copy is Appendix B</a:t>
            </a:r>
          </a:p>
          <a:p>
            <a:r>
              <a:rPr lang="en-US" dirty="0" smtClean="0"/>
              <a:t>Answer any questions that teachers have</a:t>
            </a:r>
          </a:p>
          <a:p>
            <a:endParaRPr lang="en-US" dirty="0"/>
          </a:p>
          <a:p>
            <a:pPr marL="109728" indent="0" algn="ctr">
              <a:buNone/>
            </a:pPr>
            <a:r>
              <a:rPr lang="en-US" b="1" dirty="0" smtClean="0"/>
              <a:t>Success will be if you leave today feeling 90% (or more) comfortable and ready to administer the PARCC!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1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testing window instead of two!</a:t>
            </a:r>
          </a:p>
          <a:p>
            <a:r>
              <a:rPr lang="en-US" dirty="0" smtClean="0"/>
              <a:t>No seal codes (teacher unlocks the test instead- I’ll show you how)</a:t>
            </a:r>
          </a:p>
          <a:p>
            <a:r>
              <a:rPr lang="en-US" dirty="0" smtClean="0"/>
              <a:t>Students will not write names on scratch paper</a:t>
            </a:r>
          </a:p>
          <a:p>
            <a:r>
              <a:rPr lang="en-US" dirty="0"/>
              <a:t>No other </a:t>
            </a:r>
            <a:r>
              <a:rPr lang="en-US" u="sng" dirty="0"/>
              <a:t>major</a:t>
            </a:r>
            <a:r>
              <a:rPr lang="en-US" dirty="0"/>
              <a:t> changes from last year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Hooray!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8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Test Administrator Manual</a:t>
            </a:r>
          </a:p>
          <a:p>
            <a:pPr lvl="1"/>
            <a:r>
              <a:rPr lang="en-US" sz="2800" dirty="0" smtClean="0"/>
              <a:t>Tabs: Before</a:t>
            </a:r>
            <a:r>
              <a:rPr lang="en-US" sz="2800" dirty="0"/>
              <a:t>, During, </a:t>
            </a:r>
            <a:r>
              <a:rPr lang="en-US" sz="2800" dirty="0" smtClean="0"/>
              <a:t>After</a:t>
            </a:r>
          </a:p>
          <a:p>
            <a:r>
              <a:rPr lang="en-US" sz="3200" dirty="0"/>
              <a:t>Your “Script” is tabbed by </a:t>
            </a:r>
            <a:r>
              <a:rPr lang="en-US" sz="3200" dirty="0" smtClean="0"/>
              <a:t>grade/subject/unit in the During section (beginning p 22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You must have your TAM with you to administer the PARCC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TAM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turn to page 3 of  your TAM</a:t>
            </a:r>
          </a:p>
          <a:p>
            <a:pPr lvl="1"/>
            <a:r>
              <a:rPr lang="en-US" sz="2800" dirty="0" smtClean="0"/>
              <a:t>Secure materials</a:t>
            </a:r>
          </a:p>
          <a:p>
            <a:pPr lvl="1"/>
            <a:r>
              <a:rPr lang="en-US" sz="2800" dirty="0" smtClean="0"/>
              <a:t>Review this manual before administering</a:t>
            </a:r>
          </a:p>
          <a:p>
            <a:pPr lvl="1"/>
            <a:r>
              <a:rPr lang="en-US" sz="2800" dirty="0" smtClean="0"/>
              <a:t>Follow the script</a:t>
            </a:r>
          </a:p>
          <a:p>
            <a:pPr lvl="1"/>
            <a:r>
              <a:rPr lang="en-US" sz="2800" dirty="0" smtClean="0"/>
              <a:t>Cover displays before you leave for break</a:t>
            </a:r>
          </a:p>
          <a:p>
            <a:pPr lvl="1"/>
            <a:r>
              <a:rPr lang="en-US" sz="2800" dirty="0" smtClean="0"/>
              <a:t>Full attention on testing</a:t>
            </a:r>
          </a:p>
          <a:p>
            <a:pPr lvl="1"/>
            <a:r>
              <a:rPr lang="en-US" sz="2800" dirty="0" smtClean="0"/>
              <a:t>No </a:t>
            </a:r>
            <a:r>
              <a:rPr lang="en-US" sz="2800" dirty="0" smtClean="0"/>
              <a:t>assistance/cheating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Security/Administrative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4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Cell phones in the testing room (students must leave in lockers; teachers’ should remain out of sight while testing)</a:t>
            </a:r>
          </a:p>
          <a:p>
            <a:pPr lvl="1"/>
            <a:r>
              <a:rPr lang="en-US" dirty="0" smtClean="0"/>
              <a:t>Before testing, your script will prompt you to ask students to raise their hand if they have electronics- no penalty. If time permits, have them return it to locker. If there’s no time, student must turn off device (power it off!) and give to teacher</a:t>
            </a:r>
          </a:p>
          <a:p>
            <a:r>
              <a:rPr lang="en-US" dirty="0" smtClean="0"/>
              <a:t>Engaging in activities (e.g., grading papers, reading) that prevent proper supervision of students</a:t>
            </a:r>
          </a:p>
          <a:p>
            <a:r>
              <a:rPr lang="en-US" dirty="0" smtClean="0"/>
              <a:t>Reproducing any part of the test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Report any irregularities to me right away!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Irregularities/Breaches p.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4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Students may read recreational materials (not related to the test) when finished</a:t>
            </a:r>
          </a:p>
          <a:p>
            <a:r>
              <a:rPr lang="en-US" sz="3200" dirty="0" smtClean="0"/>
              <a:t>No electronics (or using Chromebooks for anything besides testing) when finished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Environment p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9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0" t="5384" r="7683" b="2465"/>
          <a:stretch/>
        </p:blipFill>
        <p:spPr bwMode="auto">
          <a:xfrm>
            <a:off x="609600" y="1914114"/>
            <a:ext cx="7606146" cy="455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Testing </a:t>
            </a:r>
            <a:r>
              <a:rPr lang="en-US" dirty="0" smtClean="0"/>
              <a:t>Time p 8-9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41335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*We are a field test school taking 4 total units of ELA/L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5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we are permitted to end a session early if all students are finished testing, our DMS plan is to allow the full time to all students testing.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p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66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373</TotalTime>
  <Words>876</Words>
  <Application>Microsoft Office PowerPoint</Application>
  <PresentationFormat>On-screen Show (4:3)</PresentationFormat>
  <Paragraphs>113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2016 PARCC  Test Administrator  Training</vt:lpstr>
      <vt:lpstr>Goals for today:</vt:lpstr>
      <vt:lpstr>Hooray!</vt:lpstr>
      <vt:lpstr>Your TAM</vt:lpstr>
      <vt:lpstr>Security/Administrative Policies</vt:lpstr>
      <vt:lpstr>Irregularities/Breaches p. 5</vt:lpstr>
      <vt:lpstr>Testing Environment p 6</vt:lpstr>
      <vt:lpstr>Testing Time p 8-9</vt:lpstr>
      <vt:lpstr>Timing p 8</vt:lpstr>
      <vt:lpstr>Before Testing p 10 </vt:lpstr>
      <vt:lpstr>Desks p 11</vt:lpstr>
      <vt:lpstr>During Testing p 13</vt:lpstr>
      <vt:lpstr>Clarifying, Misconduct, and Breaks</vt:lpstr>
      <vt:lpstr>Quick Video for Test Administrators</vt:lpstr>
      <vt:lpstr>Day of Testing: Tech Steps Summary</vt:lpstr>
      <vt:lpstr>Day of Testing (cont.)</vt:lpstr>
      <vt:lpstr>If student exits test: </vt:lpstr>
      <vt:lpstr>TA Script- Let’s Flip Through!</vt:lpstr>
      <vt:lpstr>Chromebooks andTraining Site Demo</vt:lpstr>
    </vt:vector>
  </TitlesOfParts>
  <Company>Delran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27</cp:revision>
  <dcterms:created xsi:type="dcterms:W3CDTF">2016-03-15T01:05:01Z</dcterms:created>
  <dcterms:modified xsi:type="dcterms:W3CDTF">2016-03-16T16:46:00Z</dcterms:modified>
</cp:coreProperties>
</file>